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just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just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just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just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just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just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just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just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just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82600" marR="0" indent="-482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Poppins Regular"/>
          <a:ea typeface="Poppins Regular"/>
          <a:cs typeface="Poppins Regular"/>
          <a:sym typeface="Poppins Regular"/>
        </a:defRPr>
      </a:lvl1pPr>
      <a:lvl2pPr marL="1092200" marR="0" indent="-482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Poppins Regular"/>
          <a:ea typeface="Poppins Regular"/>
          <a:cs typeface="Poppins Regular"/>
          <a:sym typeface="Poppins Regular"/>
        </a:defRPr>
      </a:lvl2pPr>
      <a:lvl3pPr marL="1701800" marR="0" indent="-482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Poppins Regular"/>
          <a:ea typeface="Poppins Regular"/>
          <a:cs typeface="Poppins Regular"/>
          <a:sym typeface="Poppins Regular"/>
        </a:defRPr>
      </a:lvl3pPr>
      <a:lvl4pPr marL="2311400" marR="0" indent="-482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Poppins Regular"/>
          <a:ea typeface="Poppins Regular"/>
          <a:cs typeface="Poppins Regular"/>
          <a:sym typeface="Poppins Regular"/>
        </a:defRPr>
      </a:lvl4pPr>
      <a:lvl5pPr marL="2921000" marR="0" indent="-482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Poppins Regular"/>
          <a:ea typeface="Poppins Regular"/>
          <a:cs typeface="Poppins Regular"/>
          <a:sym typeface="Poppins Regular"/>
        </a:defRPr>
      </a:lvl5pPr>
      <a:lvl6pPr marL="3530600" marR="0" indent="-482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Poppins Regular"/>
          <a:ea typeface="Poppins Regular"/>
          <a:cs typeface="Poppins Regular"/>
          <a:sym typeface="Poppins Regular"/>
        </a:defRPr>
      </a:lvl6pPr>
      <a:lvl7pPr marL="4140200" marR="0" indent="-482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Poppins Regular"/>
          <a:ea typeface="Poppins Regular"/>
          <a:cs typeface="Poppins Regular"/>
          <a:sym typeface="Poppins Regular"/>
        </a:defRPr>
      </a:lvl7pPr>
      <a:lvl8pPr marL="4749800" marR="0" indent="-482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Poppins Regular"/>
          <a:ea typeface="Poppins Regular"/>
          <a:cs typeface="Poppins Regular"/>
          <a:sym typeface="Poppins Regular"/>
        </a:defRPr>
      </a:lvl8pPr>
      <a:lvl9pPr marL="5359400" marR="0" indent="-482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Poppins Regular"/>
          <a:ea typeface="Poppins Regular"/>
          <a:cs typeface="Poppins Regular"/>
          <a:sym typeface="Poppins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logo@2x.png" descr="logo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6808" y="4653572"/>
            <a:ext cx="13996993" cy="3655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meta.png" descr="met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the@2x.png" descr="the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105" y="-62857"/>
            <a:ext cx="14760797" cy="1389251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he Problem"/>
          <p:cNvSpPr txBox="1"/>
          <p:nvPr/>
        </p:nvSpPr>
        <p:spPr>
          <a:xfrm>
            <a:off x="1077916" y="1207393"/>
            <a:ext cx="10215536" cy="132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900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The Problem</a:t>
            </a:r>
          </a:p>
        </p:txBody>
      </p:sp>
      <p:sp>
        <p:nvSpPr>
          <p:cNvPr id="157" name="Abuse - unhealthy environment…"/>
          <p:cNvSpPr txBox="1"/>
          <p:nvPr/>
        </p:nvSpPr>
        <p:spPr>
          <a:xfrm>
            <a:off x="910496" y="3181406"/>
            <a:ext cx="9220713" cy="564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81000" indent="-381000" algn="l">
              <a:buSzPct val="120000"/>
              <a:buChar char="•"/>
              <a:defRPr sz="36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Abuse - unhealthy environment</a:t>
            </a:r>
          </a:p>
          <a:p>
            <a:pPr algn="l">
              <a:defRPr sz="3600">
                <a:latin typeface="Poppins Regular"/>
                <a:ea typeface="Poppins Regular"/>
                <a:cs typeface="Poppins Regular"/>
                <a:sym typeface="Poppins Regular"/>
              </a:defRPr>
            </a:pPr>
          </a:p>
          <a:p>
            <a:pPr marL="381000" indent="-381000" algn="l">
              <a:buSzPct val="120000"/>
              <a:buChar char="•"/>
              <a:defRPr sz="36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Rogue bots and AI - Identity theft, cyber crimes, etc.</a:t>
            </a:r>
          </a:p>
          <a:p>
            <a:pPr algn="l">
              <a:defRPr sz="3600">
                <a:latin typeface="Poppins Regular"/>
                <a:ea typeface="Poppins Regular"/>
                <a:cs typeface="Poppins Regular"/>
                <a:sym typeface="Poppins Regular"/>
              </a:defRPr>
            </a:pPr>
          </a:p>
          <a:p>
            <a:pPr marL="381000" indent="-381000" algn="l">
              <a:buSzPct val="120000"/>
              <a:buChar char="•"/>
              <a:defRPr sz="36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Metaverse can be addictive.</a:t>
            </a:r>
          </a:p>
          <a:p>
            <a:pPr algn="l">
              <a:defRPr sz="3600">
                <a:latin typeface="Poppins Regular"/>
                <a:ea typeface="Poppins Regular"/>
                <a:cs typeface="Poppins Regular"/>
                <a:sym typeface="Poppins Regular"/>
              </a:defRPr>
            </a:pPr>
          </a:p>
          <a:p>
            <a:pPr marL="381000" indent="-381000" algn="l">
              <a:buSzPct val="120000"/>
              <a:buChar char="•"/>
              <a:defRPr sz="36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Accessibility for disabled people</a:t>
            </a:r>
          </a:p>
        </p:txBody>
      </p:sp>
      <p:pic>
        <p:nvPicPr>
          <p:cNvPr id="158" name="bad.png" descr="ba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71703" y="1985743"/>
            <a:ext cx="9097192" cy="9097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0" presetID="1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Class="entr" nodeType="with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1"/>
      <p:bldP build="whole" bldLvl="1" animBg="1" rev="0" advAuto="0" spid="158" grpId="2"/>
      <p:bldP build="p" bldLvl="5" animBg="1" rev="0" advAuto="0" spid="157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the@2x.png" descr="the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0805" y="-88257"/>
            <a:ext cx="14760797" cy="13892514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he Solution"/>
          <p:cNvSpPr txBox="1"/>
          <p:nvPr/>
        </p:nvSpPr>
        <p:spPr>
          <a:xfrm>
            <a:off x="1077916" y="1207393"/>
            <a:ext cx="10215536" cy="132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900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The Solution</a:t>
            </a:r>
          </a:p>
        </p:txBody>
      </p:sp>
      <p:sp>
        <p:nvSpPr>
          <p:cNvPr id="162" name="Abusive language filtering…"/>
          <p:cNvSpPr txBox="1"/>
          <p:nvPr/>
        </p:nvSpPr>
        <p:spPr>
          <a:xfrm>
            <a:off x="1000360" y="3543818"/>
            <a:ext cx="11073236" cy="5648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80999" indent="-380999" algn="l">
              <a:buSzPct val="120000"/>
              <a:buChar char="•"/>
              <a:defRPr sz="42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Abusive language filtering</a:t>
            </a:r>
          </a:p>
          <a:p>
            <a:pPr algn="l">
              <a:defRPr sz="4200">
                <a:latin typeface="Poppins Regular"/>
                <a:ea typeface="Poppins Regular"/>
                <a:cs typeface="Poppins Regular"/>
                <a:sym typeface="Poppins Regular"/>
              </a:defRPr>
            </a:pPr>
          </a:p>
          <a:p>
            <a:pPr marL="380999" indent="-380999" algn="l">
              <a:buSzPct val="120000"/>
              <a:buChar char="•"/>
              <a:defRPr sz="42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A rather creative human verification</a:t>
            </a:r>
          </a:p>
          <a:p>
            <a:pPr algn="l">
              <a:defRPr sz="4200">
                <a:latin typeface="Poppins Regular"/>
                <a:ea typeface="Poppins Regular"/>
                <a:cs typeface="Poppins Regular"/>
                <a:sym typeface="Poppins Regular"/>
              </a:defRPr>
            </a:pPr>
          </a:p>
          <a:p>
            <a:pPr marL="380999" indent="-380999" algn="l">
              <a:buSzPct val="120000"/>
              <a:buChar char="•"/>
              <a:defRPr sz="42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Regular warnings and HUD - addiction</a:t>
            </a:r>
          </a:p>
          <a:p>
            <a:pPr algn="l">
              <a:defRPr sz="4200">
                <a:latin typeface="Poppins Regular"/>
                <a:ea typeface="Poppins Regular"/>
                <a:cs typeface="Poppins Regular"/>
                <a:sym typeface="Poppins Regular"/>
              </a:defRPr>
            </a:pPr>
          </a:p>
          <a:p>
            <a:pPr marL="380999" indent="-380999" algn="l">
              <a:buSzPct val="120000"/>
              <a:buChar char="•"/>
              <a:defRPr sz="42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Captions for disabled people</a:t>
            </a:r>
          </a:p>
        </p:txBody>
      </p:sp>
      <p:pic>
        <p:nvPicPr>
          <p:cNvPr id="163" name="good.png" descr="goo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32146" y="1750232"/>
            <a:ext cx="10215536" cy="102155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" grpId="2"/>
      <p:bldP build="whole" bldLvl="1" animBg="1" rev="0" advAuto="0" spid="162" grpId="3"/>
      <p:bldP build="whole" bldLvl="1" animBg="1" rev="0" advAuto="0" spid="16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the@2x.png" descr="the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0805" y="-88257"/>
            <a:ext cx="14760797" cy="1389251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Future Plans"/>
          <p:cNvSpPr txBox="1"/>
          <p:nvPr>
            <p:ph type="title"/>
          </p:nvPr>
        </p:nvSpPr>
        <p:spPr>
          <a:xfrm>
            <a:off x="1206500" y="1560832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Future Plans</a:t>
            </a:r>
          </a:p>
        </p:txBody>
      </p:sp>
      <p:sp>
        <p:nvSpPr>
          <p:cNvPr id="167" name="Broadcasting after abuse filter…"/>
          <p:cNvSpPr txBox="1"/>
          <p:nvPr>
            <p:ph type="body" sz="half" idx="1"/>
          </p:nvPr>
        </p:nvSpPr>
        <p:spPr>
          <a:xfrm>
            <a:off x="1206500" y="4248504"/>
            <a:ext cx="10933677" cy="825601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Broadcasting after abuse filter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Multiplayer avatar visibility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Decentralised marketplace for assets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Adding features specific to MetaVerse</a:t>
            </a:r>
          </a:p>
        </p:txBody>
      </p:sp>
      <p:pic>
        <p:nvPicPr>
          <p:cNvPr id="168" name="gaym.png" descr="gay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32396" y="2013425"/>
            <a:ext cx="9689149" cy="9689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Class="entr" nodeType="with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1"/>
      <p:bldP build="p" bldLvl="5" animBg="1" rev="0" advAuto="0" spid="167" grpId="3"/>
      <p:bldP build="whole" bldLvl="1" animBg="1" rev="0" advAuto="0" spid="168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chnologies"/>
          <p:cNvSpPr txBox="1"/>
          <p:nvPr>
            <p:ph type="title"/>
          </p:nvPr>
        </p:nvSpPr>
        <p:spPr>
          <a:xfrm>
            <a:off x="2070100" y="1079972"/>
            <a:ext cx="20243800" cy="1434950"/>
          </a:xfrm>
          <a:prstGeom prst="rect">
            <a:avLst/>
          </a:prstGeom>
        </p:spPr>
        <p:txBody>
          <a:bodyPr/>
          <a:lstStyle>
            <a:lvl1pPr algn="ctr" defTabSz="2145738">
              <a:defRPr b="0" spc="-149" sz="7480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Technologies</a:t>
            </a:r>
          </a:p>
        </p:txBody>
      </p:sp>
      <p:pic>
        <p:nvPicPr>
          <p:cNvPr id="171" name="express.png" descr="expr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9923" y="3529493"/>
            <a:ext cx="8409475" cy="3815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node.png" descr="nod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96909" y="4044856"/>
            <a:ext cx="4552848" cy="2784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89332" y="8359616"/>
            <a:ext cx="3768001" cy="3275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43644" y="7805980"/>
            <a:ext cx="4382295" cy="4382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043514" y="7565867"/>
            <a:ext cx="4862519" cy="4862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907673" y="3648623"/>
            <a:ext cx="5134200" cy="3472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5" grpId="6"/>
      <p:bldP build="whole" bldLvl="1" animBg="1" rev="0" advAuto="0" spid="173" grpId="7"/>
      <p:bldP build="whole" bldLvl="1" animBg="1" rev="0" advAuto="0" spid="176" grpId="4"/>
      <p:bldP build="whole" bldLvl="1" animBg="1" rev="0" advAuto="0" spid="170" grpId="1"/>
      <p:bldP build="whole" bldLvl="1" animBg="1" rev="0" advAuto="0" spid="172" grpId="3"/>
      <p:bldP build="whole" bldLvl="1" animBg="1" rev="0" advAuto="0" spid="171" grpId="2"/>
      <p:bldP build="whole" bldLvl="1" animBg="1" rev="0" advAuto="0" spid="174" grpId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the@2x.png" descr="the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0805" y="-319659"/>
            <a:ext cx="15252526" cy="14355318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Challenges we fac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b="0" spc="-149" sz="748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Challenges we faced</a:t>
            </a:r>
          </a:p>
        </p:txBody>
      </p:sp>
      <p:sp>
        <p:nvSpPr>
          <p:cNvPr id="180" name="The prompt itself was a test of mettle - Our own Virtual world…"/>
          <p:cNvSpPr txBox="1"/>
          <p:nvPr>
            <p:ph type="body" sz="half" idx="1"/>
          </p:nvPr>
        </p:nvSpPr>
        <p:spPr>
          <a:xfrm>
            <a:off x="1206500" y="3725316"/>
            <a:ext cx="12581605" cy="8082821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lnSpc>
                <a:spcPct val="110000"/>
              </a:lnSpc>
              <a:spcBef>
                <a:spcPts val="4000"/>
              </a:spcBef>
              <a:defRPr sz="346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t>The prompt itself was a test of mettle - Our own Virtual world</a:t>
            </a:r>
          </a:p>
          <a:p>
            <a:pPr marL="603504" indent="-603504" defTabSz="2413955">
              <a:lnSpc>
                <a:spcPct val="110000"/>
              </a:lnSpc>
              <a:spcBef>
                <a:spcPts val="4400"/>
              </a:spcBef>
              <a:defRPr sz="346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t>Making a good looking and easily usable HUD - Transparent objects</a:t>
            </a:r>
          </a:p>
          <a:p>
            <a:pPr marL="603504" indent="-603504" defTabSz="2413955">
              <a:lnSpc>
                <a:spcPct val="110000"/>
              </a:lnSpc>
              <a:spcBef>
                <a:spcPts val="4200"/>
              </a:spcBef>
              <a:defRPr sz="346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t>Verifying humans based on emotions - Audio &amp; Video overlap</a:t>
            </a:r>
          </a:p>
          <a:p>
            <a:pPr marL="603504" indent="-603504" defTabSz="2413955">
              <a:lnSpc>
                <a:spcPct val="110000"/>
              </a:lnSpc>
              <a:spcBef>
                <a:spcPts val="4400"/>
              </a:spcBef>
              <a:defRPr sz="346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t>Making a calling system and integrating it with the MetaWorld - Multi-person system connecting with WEBRTC.</a:t>
            </a:r>
          </a:p>
        </p:txBody>
      </p:sp>
      <p:pic>
        <p:nvPicPr>
          <p:cNvPr id="181" name="chal.png" descr="ch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93554" y="2841008"/>
            <a:ext cx="9395700" cy="939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0" presetID="1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Class="entr" nodeType="with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2"/>
      <p:bldP build="whole" bldLvl="1" animBg="1" rev="0" advAuto="0" spid="179" grpId="1"/>
      <p:bldP build="p" bldLvl="5" animBg="1" rev="0" advAuto="0" spid="180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the@2x.png" descr="the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0805" y="-261471"/>
            <a:ext cx="15128875" cy="1423894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Business Model"/>
          <p:cNvSpPr txBox="1"/>
          <p:nvPr>
            <p:ph type="title"/>
          </p:nvPr>
        </p:nvSpPr>
        <p:spPr>
          <a:xfrm>
            <a:off x="1206500" y="1672729"/>
            <a:ext cx="21971000" cy="1433164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Business Model</a:t>
            </a:r>
          </a:p>
        </p:txBody>
      </p:sp>
      <p:sp>
        <p:nvSpPr>
          <p:cNvPr id="185" name="THE TRIDENT:…"/>
          <p:cNvSpPr txBox="1"/>
          <p:nvPr>
            <p:ph type="body" sz="half" idx="1"/>
          </p:nvPr>
        </p:nvSpPr>
        <p:spPr>
          <a:xfrm>
            <a:off x="1047589" y="4760578"/>
            <a:ext cx="12952088" cy="6324844"/>
          </a:xfrm>
          <a:prstGeom prst="rect">
            <a:avLst/>
          </a:prstGeom>
        </p:spPr>
        <p:txBody>
          <a:bodyPr/>
          <a:lstStyle/>
          <a:p>
            <a:pPr marL="698500" indent="-698500" defTabSz="825500">
              <a:lnSpc>
                <a:spcPct val="100000"/>
              </a:lnSpc>
              <a:spcBef>
                <a:spcPts val="2200"/>
              </a:spcBef>
              <a:defRPr sz="55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pPr>
            <a:r>
              <a:t>THE TRIDENT:</a:t>
            </a:r>
          </a:p>
          <a:p>
            <a:pPr lvl="1" marL="1308100" indent="-698500" defTabSz="825500">
              <a:lnSpc>
                <a:spcPct val="100000"/>
              </a:lnSpc>
              <a:spcBef>
                <a:spcPts val="2200"/>
              </a:spcBef>
              <a:buClr>
                <a:srgbClr val="FFFFFF"/>
              </a:buClr>
              <a:defRPr sz="4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t>Hardware distribution</a:t>
            </a:r>
          </a:p>
          <a:p>
            <a:pPr lvl="1" marL="1308100" indent="-698500" defTabSz="825500">
              <a:lnSpc>
                <a:spcPct val="100000"/>
              </a:lnSpc>
              <a:spcBef>
                <a:spcPts val="2200"/>
              </a:spcBef>
              <a:buClr>
                <a:srgbClr val="FFFFFF"/>
              </a:buClr>
              <a:defRPr sz="4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t>Commercial software distribution</a:t>
            </a:r>
          </a:p>
          <a:p>
            <a:pPr lvl="1" marL="1308100" indent="-698500" defTabSz="825500">
              <a:lnSpc>
                <a:spcPct val="100000"/>
              </a:lnSpc>
              <a:spcBef>
                <a:spcPts val="2200"/>
              </a:spcBef>
              <a:buClr>
                <a:srgbClr val="FFFFFF"/>
              </a:buClr>
              <a:defRPr sz="4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t>End-user software distribution</a:t>
            </a:r>
          </a:p>
        </p:txBody>
      </p:sp>
      <p:pic>
        <p:nvPicPr>
          <p:cNvPr id="186" name="h.png" descr="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01982" y="2205820"/>
            <a:ext cx="9304360" cy="9304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8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8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Class="entr" nodeType="with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5" grpId="3"/>
      <p:bldP build="whole" bldLvl="1" animBg="1" rev="0" advAuto="0" spid="184" grpId="1"/>
      <p:bldP build="whole" bldLvl="1" animBg="1" rev="0" advAuto="0" spid="186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hank you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FFFFFF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just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just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